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7" r:id="rId1"/>
  </p:sldMasterIdLst>
  <p:notesMasterIdLst>
    <p:notesMasterId r:id="rId9"/>
  </p:notesMasterIdLst>
  <p:sldIdLst>
    <p:sldId id="256" r:id="rId2"/>
    <p:sldId id="263" r:id="rId3"/>
    <p:sldId id="265" r:id="rId4"/>
    <p:sldId id="264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59B420F-32CC-FD4A-A264-F3856E491997}">
          <p14:sldIdLst>
            <p14:sldId id="256"/>
          </p14:sldIdLst>
        </p14:section>
        <p14:section name="Sección sin título" id="{B6C7FD90-F561-534C-BBA8-112EFA7F3C4A}">
          <p14:sldIdLst>
            <p14:sldId id="263"/>
            <p14:sldId id="265"/>
            <p14:sldId id="264"/>
            <p14:sldId id="261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1"/>
    <p:restoredTop sz="94624"/>
  </p:normalViewPr>
  <p:slideViewPr>
    <p:cSldViewPr snapToGrid="0">
      <p:cViewPr varScale="1">
        <p:scale>
          <a:sx n="139" d="100"/>
          <a:sy n="139" d="100"/>
        </p:scale>
        <p:origin x="3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CB013-6339-2848-B485-AD8B2378D357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BF24E-1BAA-9840-9AA3-F6EA8CFA43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42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BBF24E-1BAA-9840-9AA3-F6EA8CFA43BF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5834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* </a:t>
            </a:r>
            <a:r>
              <a:rPr lang="es-ES" dirty="0" err="1"/>
              <a:t>Inventari</a:t>
            </a:r>
            <a:r>
              <a:rPr lang="es-ES" dirty="0"/>
              <a:t> diapo 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BBF24E-1BAA-9840-9AA3-F6EA8CFA43BF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2555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62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170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8136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816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634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1585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8472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1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892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74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441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17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237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47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813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09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D8C0-4178-6241-8FB6-5C8893705F98}" type="datetimeFigureOut">
              <a:rPr lang="es-ES" smtClean="0"/>
              <a:t>21/12/23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3A30B6B-C88C-D940-A40C-9F9DC1AE17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18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  <p:sldLayoutId id="2147483992" r:id="rId15"/>
    <p:sldLayoutId id="21474839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66AD3-DD57-8BB4-F58E-80D94658A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8723"/>
            <a:ext cx="9144000" cy="4609578"/>
          </a:xfrm>
        </p:spPr>
        <p:txBody>
          <a:bodyPr>
            <a:normAutofit/>
          </a:bodyPr>
          <a:lstStyle/>
          <a:p>
            <a:r>
              <a:rPr lang="es-E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Comptes</a:t>
            </a:r>
            <a: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Anuals</a:t>
            </a:r>
            <a: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b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</a:t>
            </a:r>
            <a:r>
              <a:rPr lang="es-E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l’Associació</a:t>
            </a:r>
            <a: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b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s-E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Foment</a:t>
            </a:r>
            <a: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la </a:t>
            </a:r>
            <a:r>
              <a:rPr lang="es-E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Informació</a:t>
            </a:r>
            <a: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Crítica</a:t>
            </a:r>
            <a:b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s-E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L’Hospitalet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7FB960-1112-2284-735C-66140301D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35637"/>
            <a:ext cx="9144000" cy="364537"/>
          </a:xfrm>
        </p:spPr>
        <p:txBody>
          <a:bodyPr>
            <a:normAutofit lnSpcReduction="10000"/>
          </a:bodyPr>
          <a:lstStyle/>
          <a:p>
            <a:r>
              <a:rPr lang="es-ES" dirty="0"/>
              <a:t>Desembre 2023</a:t>
            </a:r>
          </a:p>
        </p:txBody>
      </p:sp>
    </p:spTree>
    <p:extLst>
      <p:ext uri="{BB962C8B-B14F-4D97-AF65-F5344CB8AC3E}">
        <p14:creationId xmlns:p14="http://schemas.microsoft.com/office/powerpoint/2010/main" val="252698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0BF33-C933-91B5-7169-A32B0542E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Inventari</a:t>
            </a:r>
            <a:r>
              <a:rPr lang="es-ES" dirty="0"/>
              <a:t> de </a:t>
            </a:r>
            <a:r>
              <a:rPr lang="es-ES" dirty="0" err="1"/>
              <a:t>bens</a:t>
            </a:r>
            <a:r>
              <a:rPr lang="es-ES" dirty="0"/>
              <a:t> (1)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B3AC141E-F3D6-5B40-B66D-8C1C86B321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355430"/>
              </p:ext>
            </p:extLst>
          </p:nvPr>
        </p:nvGraphicFramePr>
        <p:xfrm>
          <a:off x="824209" y="1310601"/>
          <a:ext cx="10887739" cy="55473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16484">
                  <a:extLst>
                    <a:ext uri="{9D8B030D-6E8A-4147-A177-3AD203B41FA5}">
                      <a16:colId xmlns:a16="http://schemas.microsoft.com/office/drawing/2014/main" val="1589727738"/>
                    </a:ext>
                  </a:extLst>
                </a:gridCol>
                <a:gridCol w="2642815">
                  <a:extLst>
                    <a:ext uri="{9D8B030D-6E8A-4147-A177-3AD203B41FA5}">
                      <a16:colId xmlns:a16="http://schemas.microsoft.com/office/drawing/2014/main" val="1673029309"/>
                    </a:ext>
                  </a:extLst>
                </a:gridCol>
                <a:gridCol w="5628440">
                  <a:extLst>
                    <a:ext uri="{9D8B030D-6E8A-4147-A177-3AD203B41FA5}">
                      <a16:colId xmlns:a16="http://schemas.microsoft.com/office/drawing/2014/main" val="1168817523"/>
                    </a:ext>
                  </a:extLst>
                </a:gridCol>
              </a:tblGrid>
              <a:tr h="345694">
                <a:tc>
                  <a:txBody>
                    <a:bodyPr/>
                    <a:lstStyle/>
                    <a:p>
                      <a:r>
                        <a:rPr lang="es-ES" sz="1800" dirty="0" err="1"/>
                        <a:t>Producte</a:t>
                      </a:r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err="1"/>
                        <a:t>Exemplars</a:t>
                      </a:r>
                      <a:endParaRPr lang="es-E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161695"/>
                  </a:ext>
                </a:extLst>
              </a:tr>
              <a:tr h="288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Exposició</a:t>
                      </a:r>
                      <a:r>
                        <a:rPr lang="es-ES" sz="1400" dirty="0"/>
                        <a:t> de </a:t>
                      </a:r>
                      <a:r>
                        <a:rPr lang="es-ES" sz="1400" dirty="0" err="1"/>
                        <a:t>L’Estaca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Abril/2018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11 roll-</a:t>
                      </a:r>
                      <a:r>
                        <a:rPr lang="es-ES" sz="1400" dirty="0" err="1"/>
                        <a:t>up’s</a:t>
                      </a:r>
                      <a:r>
                        <a:rPr lang="es-ES" sz="1400" dirty="0"/>
                        <a:t> i </a:t>
                      </a:r>
                      <a:r>
                        <a:rPr lang="es-ES" sz="1400" dirty="0" err="1"/>
                        <a:t>els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seus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suports</a:t>
                      </a:r>
                      <a:r>
                        <a:rPr lang="es-ES" sz="1400" dirty="0"/>
                        <a:t> (</a:t>
                      </a:r>
                      <a:r>
                        <a:rPr lang="es-ES" sz="1400" dirty="0" err="1"/>
                        <a:t>Dip</a:t>
                      </a:r>
                      <a:r>
                        <a:rPr lang="es-ES" sz="1400" dirty="0"/>
                        <a:t>. Valero)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00486"/>
                  </a:ext>
                </a:extLst>
              </a:tr>
              <a:tr h="765285">
                <a:tc>
                  <a:txBody>
                    <a:bodyPr/>
                    <a:lstStyle/>
                    <a:p>
                      <a:r>
                        <a:rPr lang="es-ES" sz="1400" dirty="0" err="1"/>
                        <a:t>Llibre</a:t>
                      </a:r>
                      <a:r>
                        <a:rPr lang="es-ES" sz="1400" dirty="0"/>
                        <a:t>:</a:t>
                      </a:r>
                    </a:p>
                    <a:p>
                      <a:r>
                        <a:rPr lang="es-ES" sz="1400" dirty="0"/>
                        <a:t>“</a:t>
                      </a:r>
                      <a:r>
                        <a:rPr lang="es-ES" sz="1400" dirty="0" err="1"/>
                        <a:t>L’Estaca</a:t>
                      </a:r>
                      <a:r>
                        <a:rPr lang="es-ES" sz="1400" dirty="0"/>
                        <a:t>: </a:t>
                      </a:r>
                      <a:r>
                        <a:rPr lang="es-ES" sz="1400" dirty="0" err="1"/>
                        <a:t>l’eina</a:t>
                      </a:r>
                      <a:r>
                        <a:rPr lang="es-ES" sz="1400" dirty="0"/>
                        <a:t> del </a:t>
                      </a:r>
                      <a:r>
                        <a:rPr lang="es-ES" sz="1400" dirty="0" err="1"/>
                        <a:t>somni</a:t>
                      </a:r>
                      <a:r>
                        <a:rPr lang="es-ES" sz="1400" dirty="0"/>
                        <a:t>. </a:t>
                      </a:r>
                    </a:p>
                    <a:p>
                      <a:r>
                        <a:rPr lang="es-ES" sz="1400" dirty="0"/>
                        <a:t> Autor: Jesús Vila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  <a:p>
                      <a:r>
                        <a:rPr lang="es-ES" sz="1400" dirty="0"/>
                        <a:t>Abril 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magatezm</a:t>
                      </a:r>
                      <a:r>
                        <a:rPr lang="es-ES" sz="1400" dirty="0"/>
                        <a:t> (</a:t>
                      </a:r>
                      <a:r>
                        <a:rPr lang="es-ES" sz="1400" dirty="0" err="1"/>
                        <a:t>Dip</a:t>
                      </a:r>
                      <a:r>
                        <a:rPr lang="es-ES" sz="1400" dirty="0"/>
                        <a:t> Vila): 35</a:t>
                      </a:r>
                    </a:p>
                    <a:p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Llavors</a:t>
                      </a:r>
                      <a:r>
                        <a:rPr lang="es-ES" sz="1400" dirty="0"/>
                        <a:t>: 2</a:t>
                      </a:r>
                    </a:p>
                    <a:p>
                      <a:r>
                        <a:rPr lang="es-ES" sz="1400" dirty="0"/>
                        <a:t>Total </a:t>
                      </a:r>
                      <a:r>
                        <a:rPr lang="es-ES" sz="1400" dirty="0" err="1"/>
                        <a:t>llibres</a:t>
                      </a:r>
                      <a:r>
                        <a:rPr lang="es-ES" sz="1400" dirty="0"/>
                        <a:t>                                                   </a:t>
                      </a:r>
                      <a:r>
                        <a:rPr lang="es-ES" sz="1400" dirty="0" err="1"/>
                        <a:t>exemplars</a:t>
                      </a:r>
                      <a:r>
                        <a:rPr lang="es-ES" sz="1400" dirty="0"/>
                        <a:t> 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849128"/>
                  </a:ext>
                </a:extLst>
              </a:tr>
              <a:tr h="938091">
                <a:tc>
                  <a:txBody>
                    <a:bodyPr/>
                    <a:lstStyle/>
                    <a:p>
                      <a:r>
                        <a:rPr lang="es-ES" sz="1400" dirty="0" err="1"/>
                        <a:t>Llibre</a:t>
                      </a:r>
                      <a:r>
                        <a:rPr lang="es-ES" sz="1400" dirty="0"/>
                        <a:t>:</a:t>
                      </a:r>
                    </a:p>
                    <a:p>
                      <a:r>
                        <a:rPr lang="es-ES" sz="1400" dirty="0"/>
                        <a:t>“</a:t>
                      </a:r>
                      <a:r>
                        <a:rPr lang="es-ES" sz="1400" dirty="0" err="1"/>
                        <a:t>Ones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Lliures</a:t>
                      </a:r>
                      <a:r>
                        <a:rPr lang="es-ES" sz="1400" dirty="0"/>
                        <a:t>”</a:t>
                      </a:r>
                    </a:p>
                    <a:p>
                      <a:r>
                        <a:rPr lang="es-ES" sz="1400" dirty="0"/>
                        <a:t>Autor: Francisco Javier Rodríguez Baena.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  <a:p>
                      <a:r>
                        <a:rPr lang="es-ES" sz="1400" dirty="0"/>
                        <a:t>Desembre/2019</a:t>
                      </a:r>
                    </a:p>
                    <a:p>
                      <a:r>
                        <a:rPr lang="es-ES" sz="1400" dirty="0" err="1"/>
                        <a:t>Març</a:t>
                      </a:r>
                      <a:r>
                        <a:rPr lang="es-ES" sz="1400" dirty="0"/>
                        <a:t>/2023: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magatzem</a:t>
                      </a:r>
                      <a:r>
                        <a:rPr lang="es-ES" sz="1400" dirty="0"/>
                        <a:t> (</a:t>
                      </a:r>
                      <a:r>
                        <a:rPr lang="es-ES" sz="1400" dirty="0" err="1"/>
                        <a:t>Dip</a:t>
                      </a:r>
                      <a:r>
                        <a:rPr lang="es-ES" sz="1400" dirty="0"/>
                        <a:t> Vila): 16</a:t>
                      </a:r>
                    </a:p>
                    <a:p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llibreries</a:t>
                      </a:r>
                      <a:r>
                        <a:rPr lang="es-ES" sz="1400" dirty="0"/>
                        <a:t>:</a:t>
                      </a:r>
                    </a:p>
                    <a:p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Perutxo</a:t>
                      </a:r>
                      <a:r>
                        <a:rPr lang="es-ES" sz="1400" dirty="0"/>
                        <a:t>: 5        </a:t>
                      </a:r>
                      <a:r>
                        <a:rPr lang="es-ES" sz="1400" dirty="0" err="1"/>
                        <a:t>Llavors</a:t>
                      </a:r>
                      <a:r>
                        <a:rPr lang="es-ES" sz="1400" dirty="0"/>
                        <a:t>: 7         </a:t>
                      </a:r>
                      <a:r>
                        <a:rPr lang="es-ES" sz="1400" dirty="0" err="1"/>
                        <a:t>Abacus</a:t>
                      </a:r>
                      <a:r>
                        <a:rPr lang="es-ES" sz="1400" dirty="0"/>
                        <a:t>: 4 </a:t>
                      </a:r>
                    </a:p>
                    <a:p>
                      <a:r>
                        <a:rPr lang="es-ES" sz="1400" dirty="0"/>
                        <a:t> Total </a:t>
                      </a:r>
                      <a:r>
                        <a:rPr lang="es-ES" sz="1400" dirty="0" err="1"/>
                        <a:t>llibres</a:t>
                      </a:r>
                      <a:r>
                        <a:rPr lang="es-ES" sz="1400" dirty="0"/>
                        <a:t>                                                   </a:t>
                      </a:r>
                      <a:r>
                        <a:rPr lang="es-ES" sz="1400" dirty="0" err="1"/>
                        <a:t>exemplars</a:t>
                      </a:r>
                      <a:r>
                        <a:rPr lang="es-ES" sz="1400" dirty="0"/>
                        <a:t>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49009"/>
                  </a:ext>
                </a:extLst>
              </a:tr>
              <a:tr h="938091">
                <a:tc>
                  <a:txBody>
                    <a:bodyPr/>
                    <a:lstStyle/>
                    <a:p>
                      <a:r>
                        <a:rPr lang="es-ES" sz="1400" dirty="0" err="1"/>
                        <a:t>Llibre</a:t>
                      </a:r>
                      <a:r>
                        <a:rPr lang="es-ES" sz="1400" dirty="0"/>
                        <a:t>:</a:t>
                      </a:r>
                    </a:p>
                    <a:p>
                      <a:r>
                        <a:rPr lang="es-ES" sz="1400" dirty="0"/>
                        <a:t>“</a:t>
                      </a:r>
                      <a:r>
                        <a:rPr lang="es-ES" sz="1400" dirty="0" err="1"/>
                        <a:t>Quan</a:t>
                      </a:r>
                      <a:r>
                        <a:rPr lang="es-ES" sz="1400" dirty="0"/>
                        <a:t> l’Hospitalet va </a:t>
                      </a:r>
                      <a:r>
                        <a:rPr lang="es-ES" sz="1400" dirty="0" err="1"/>
                        <a:t>perdre</a:t>
                      </a:r>
                      <a:r>
                        <a:rPr lang="es-ES" sz="1400" dirty="0"/>
                        <a:t> la </a:t>
                      </a:r>
                      <a:r>
                        <a:rPr lang="es-ES" sz="1400" dirty="0" err="1"/>
                        <a:t>platja</a:t>
                      </a:r>
                      <a:r>
                        <a:rPr lang="es-ES" sz="1400" dirty="0"/>
                        <a:t>”</a:t>
                      </a:r>
                    </a:p>
                    <a:p>
                      <a:r>
                        <a:rPr lang="es-ES" sz="1400" dirty="0"/>
                        <a:t>Autor: Jesús Vila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  <a:p>
                      <a:r>
                        <a:rPr lang="es-ES" sz="1400" dirty="0"/>
                        <a:t>Desembre/2020</a:t>
                      </a:r>
                    </a:p>
                    <a:p>
                      <a:r>
                        <a:rPr lang="es-ES" sz="1400" dirty="0" err="1"/>
                        <a:t>Març</a:t>
                      </a:r>
                      <a:r>
                        <a:rPr lang="es-ES" sz="1400" dirty="0"/>
                        <a:t>/2023:25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magatzem</a:t>
                      </a:r>
                      <a:r>
                        <a:rPr lang="es-ES" sz="1400" dirty="0"/>
                        <a:t> (</a:t>
                      </a:r>
                      <a:r>
                        <a:rPr lang="es-ES" sz="1400" dirty="0" err="1"/>
                        <a:t>Dip</a:t>
                      </a:r>
                      <a:r>
                        <a:rPr lang="es-ES" sz="1400" dirty="0"/>
                        <a:t> Vila): 13</a:t>
                      </a:r>
                    </a:p>
                    <a:p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llibreries</a:t>
                      </a:r>
                      <a:r>
                        <a:rPr lang="es-ES" sz="1400" dirty="0"/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Perutxo</a:t>
                      </a:r>
                      <a:r>
                        <a:rPr lang="es-ES" sz="1400" dirty="0"/>
                        <a:t>: 2        </a:t>
                      </a:r>
                      <a:r>
                        <a:rPr lang="es-ES" sz="1400" dirty="0" err="1"/>
                        <a:t>Llavors</a:t>
                      </a:r>
                      <a:r>
                        <a:rPr lang="es-ES" sz="1400" dirty="0"/>
                        <a:t>: 15        Ferré: 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Total </a:t>
                      </a:r>
                      <a:r>
                        <a:rPr lang="es-ES" sz="1400" dirty="0" err="1"/>
                        <a:t>llibres</a:t>
                      </a:r>
                      <a:r>
                        <a:rPr lang="es-ES" sz="1400" dirty="0"/>
                        <a:t>                                                    </a:t>
                      </a:r>
                      <a:r>
                        <a:rPr lang="es-ES" sz="1400" dirty="0" err="1"/>
                        <a:t>exemplars</a:t>
                      </a:r>
                      <a:r>
                        <a:rPr lang="es-ES" sz="1400" dirty="0"/>
                        <a:t> 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639496"/>
                  </a:ext>
                </a:extLst>
              </a:tr>
              <a:tr h="1110897">
                <a:tc>
                  <a:txBody>
                    <a:bodyPr/>
                    <a:lstStyle/>
                    <a:p>
                      <a:r>
                        <a:rPr lang="es-ES" sz="1400" dirty="0" err="1"/>
                        <a:t>Llibre</a:t>
                      </a:r>
                      <a:r>
                        <a:rPr lang="es-ES" sz="1400" dirty="0"/>
                        <a:t>:</a:t>
                      </a:r>
                    </a:p>
                    <a:p>
                      <a:r>
                        <a:rPr lang="es-ES" sz="1400" dirty="0"/>
                        <a:t>“Cesar contra </a:t>
                      </a:r>
                      <a:r>
                        <a:rPr lang="es-ES" sz="1400" dirty="0" err="1"/>
                        <a:t>Lucullus</a:t>
                      </a:r>
                      <a:r>
                        <a:rPr lang="es-ES" sz="1400" dirty="0"/>
                        <a:t>”</a:t>
                      </a:r>
                    </a:p>
                    <a:p>
                      <a:r>
                        <a:rPr lang="es-ES" sz="1400" dirty="0"/>
                        <a:t>Autor: Jesús Vila.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  <a:p>
                      <a:r>
                        <a:rPr lang="es-ES" sz="1400" dirty="0"/>
                        <a:t>Desembre/2021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magatzem</a:t>
                      </a:r>
                      <a:r>
                        <a:rPr lang="es-ES" sz="1400" dirty="0"/>
                        <a:t> (</a:t>
                      </a:r>
                      <a:r>
                        <a:rPr lang="es-ES" sz="1400" dirty="0" err="1"/>
                        <a:t>Dip</a:t>
                      </a:r>
                      <a:r>
                        <a:rPr lang="es-ES" sz="1400" dirty="0"/>
                        <a:t> Vila): 6</a:t>
                      </a:r>
                    </a:p>
                    <a:p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llibreries</a:t>
                      </a:r>
                      <a:r>
                        <a:rPr lang="es-ES" sz="1400" dirty="0"/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Perutxo</a:t>
                      </a:r>
                      <a:r>
                        <a:rPr lang="es-ES" sz="1400" dirty="0"/>
                        <a:t>: 3         </a:t>
                      </a:r>
                      <a:r>
                        <a:rPr lang="es-ES" sz="1400" dirty="0" err="1"/>
                        <a:t>Llavors</a:t>
                      </a:r>
                      <a:r>
                        <a:rPr lang="es-ES" sz="1400" dirty="0"/>
                        <a:t>: 3          </a:t>
                      </a:r>
                      <a:r>
                        <a:rPr lang="es-ES" sz="1400" dirty="0" err="1"/>
                        <a:t>Abacus</a:t>
                      </a:r>
                      <a:r>
                        <a:rPr lang="es-ES" sz="1400" dirty="0"/>
                        <a:t>:  4         Ferré: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Total </a:t>
                      </a:r>
                      <a:r>
                        <a:rPr lang="es-ES" sz="1400" dirty="0" err="1"/>
                        <a:t>llibres</a:t>
                      </a:r>
                      <a:r>
                        <a:rPr lang="es-ES" sz="1400" dirty="0"/>
                        <a:t>                                                     </a:t>
                      </a:r>
                      <a:r>
                        <a:rPr lang="es-ES" sz="1400" dirty="0" err="1"/>
                        <a:t>exemplars</a:t>
                      </a:r>
                      <a:r>
                        <a:rPr lang="es-ES" sz="1400" dirty="0"/>
                        <a:t> 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144599"/>
                  </a:ext>
                </a:extLst>
              </a:tr>
              <a:tr h="1110897">
                <a:tc>
                  <a:txBody>
                    <a:bodyPr/>
                    <a:lstStyle/>
                    <a:p>
                      <a:r>
                        <a:rPr lang="es-ES" sz="1400" dirty="0" err="1"/>
                        <a:t>Llibre</a:t>
                      </a:r>
                      <a:r>
                        <a:rPr lang="es-ES" sz="1400" dirty="0"/>
                        <a:t>:</a:t>
                      </a:r>
                    </a:p>
                    <a:p>
                      <a:r>
                        <a:rPr lang="es-ES" sz="1400" dirty="0"/>
                        <a:t>La </a:t>
                      </a:r>
                      <a:r>
                        <a:rPr lang="es-ES" sz="1400" dirty="0" err="1"/>
                        <a:t>Comunicació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perduda</a:t>
                      </a:r>
                      <a:endParaRPr lang="es-ES" sz="1400" dirty="0"/>
                    </a:p>
                    <a:p>
                      <a:r>
                        <a:rPr lang="es-ES" sz="1400" dirty="0"/>
                        <a:t>Autor: Diversos </a:t>
                      </a:r>
                      <a:r>
                        <a:rPr lang="es-ES" sz="1400" dirty="0" err="1"/>
                        <a:t>autors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/>
                    </a:p>
                    <a:p>
                      <a:r>
                        <a:rPr lang="es-ES" sz="1400" dirty="0"/>
                        <a:t>Desembre/2022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magatzem</a:t>
                      </a:r>
                      <a:r>
                        <a:rPr lang="es-ES" sz="1400" dirty="0"/>
                        <a:t> (</a:t>
                      </a:r>
                      <a:r>
                        <a:rPr lang="es-ES" sz="1400" dirty="0" err="1"/>
                        <a:t>Dip</a:t>
                      </a:r>
                      <a:r>
                        <a:rPr lang="es-ES" sz="1400" dirty="0"/>
                        <a:t> Vila): 8</a:t>
                      </a:r>
                    </a:p>
                    <a:p>
                      <a:r>
                        <a:rPr lang="es-ES" sz="1400" dirty="0"/>
                        <a:t>A </a:t>
                      </a:r>
                      <a:r>
                        <a:rPr lang="es-ES" sz="1400" dirty="0" err="1"/>
                        <a:t>llibreries</a:t>
                      </a:r>
                      <a:r>
                        <a:rPr lang="es-ES" sz="1400" dirty="0"/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Perutxo</a:t>
                      </a:r>
                      <a:r>
                        <a:rPr lang="es-ES" sz="1400" dirty="0"/>
                        <a:t>: 6          </a:t>
                      </a:r>
                      <a:r>
                        <a:rPr lang="es-ES" sz="1400" dirty="0" err="1"/>
                        <a:t>Llavors</a:t>
                      </a:r>
                      <a:r>
                        <a:rPr lang="es-ES" sz="1400" dirty="0"/>
                        <a:t>: 3          Ferré: 5         </a:t>
                      </a:r>
                      <a:r>
                        <a:rPr lang="es-ES" sz="1400" dirty="0" err="1"/>
                        <a:t>Quiosc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Rep</a:t>
                      </a:r>
                      <a:r>
                        <a:rPr lang="es-ES" sz="1400" dirty="0"/>
                        <a:t>: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Total </a:t>
                      </a:r>
                      <a:r>
                        <a:rPr lang="es-ES" sz="1400" dirty="0" err="1"/>
                        <a:t>llibres</a:t>
                      </a:r>
                      <a:r>
                        <a:rPr lang="es-ES" sz="1400" dirty="0"/>
                        <a:t>                                                      </a:t>
                      </a:r>
                      <a:r>
                        <a:rPr lang="es-ES" sz="1400" dirty="0" err="1"/>
                        <a:t>exemplars</a:t>
                      </a:r>
                      <a:r>
                        <a:rPr lang="es-ES" sz="1400" dirty="0"/>
                        <a:t> 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42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89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94861-74F0-7A1E-E3FE-8CB719AD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10" y="624110"/>
            <a:ext cx="5018568" cy="821918"/>
          </a:xfrm>
        </p:spPr>
        <p:txBody>
          <a:bodyPr/>
          <a:lstStyle/>
          <a:p>
            <a:r>
              <a:rPr lang="es-ES" dirty="0" err="1"/>
              <a:t>Inventari</a:t>
            </a:r>
            <a:r>
              <a:rPr lang="es-ES" dirty="0"/>
              <a:t> de </a:t>
            </a:r>
            <a:r>
              <a:rPr lang="es-ES" dirty="0" err="1"/>
              <a:t>bens</a:t>
            </a:r>
            <a:r>
              <a:rPr lang="es-ES" dirty="0"/>
              <a:t> (2)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9A0AB12-6385-5D4D-9119-3252BAF980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47060"/>
              </p:ext>
            </p:extLst>
          </p:nvPr>
        </p:nvGraphicFramePr>
        <p:xfrm>
          <a:off x="1084521" y="1446027"/>
          <a:ext cx="10887741" cy="5231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9247">
                  <a:extLst>
                    <a:ext uri="{9D8B030D-6E8A-4147-A177-3AD203B41FA5}">
                      <a16:colId xmlns:a16="http://schemas.microsoft.com/office/drawing/2014/main" val="1145112298"/>
                    </a:ext>
                  </a:extLst>
                </a:gridCol>
                <a:gridCol w="3629247">
                  <a:extLst>
                    <a:ext uri="{9D8B030D-6E8A-4147-A177-3AD203B41FA5}">
                      <a16:colId xmlns:a16="http://schemas.microsoft.com/office/drawing/2014/main" val="2490666258"/>
                    </a:ext>
                  </a:extLst>
                </a:gridCol>
                <a:gridCol w="3629247">
                  <a:extLst>
                    <a:ext uri="{9D8B030D-6E8A-4147-A177-3AD203B41FA5}">
                      <a16:colId xmlns:a16="http://schemas.microsoft.com/office/drawing/2014/main" val="1076391143"/>
                    </a:ext>
                  </a:extLst>
                </a:gridCol>
              </a:tblGrid>
              <a:tr h="523122">
                <a:tc>
                  <a:txBody>
                    <a:bodyPr/>
                    <a:lstStyle/>
                    <a:p>
                      <a:r>
                        <a:rPr lang="es-ES" dirty="0" err="1"/>
                        <a:t>Producte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exemplars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621543"/>
                  </a:ext>
                </a:extLst>
              </a:tr>
              <a:tr h="52312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Instrumental </a:t>
                      </a:r>
                      <a:r>
                        <a:rPr lang="es-ES" dirty="0" err="1"/>
                        <a:t>tècnic</a:t>
                      </a:r>
                      <a:r>
                        <a:rPr lang="es-ES" dirty="0"/>
                        <a:t>. </a:t>
                      </a:r>
                      <a:r>
                        <a:rPr lang="es-ES" dirty="0" err="1"/>
                        <a:t>Càmara</a:t>
                      </a:r>
                      <a:r>
                        <a:rPr lang="es-ES" dirty="0"/>
                        <a:t>    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juny</a:t>
                      </a:r>
                      <a:r>
                        <a:rPr lang="es-ES" dirty="0"/>
                        <a:t>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957542"/>
                  </a:ext>
                </a:extLst>
              </a:tr>
              <a:tr h="523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Roll-up La </a:t>
                      </a:r>
                      <a:r>
                        <a:rPr lang="es-ES" dirty="0" err="1"/>
                        <a:t>Nit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dels</a:t>
                      </a:r>
                      <a:r>
                        <a:rPr lang="es-ES" dirty="0"/>
                        <a:t> Insurrectes</a:t>
                      </a:r>
                      <a:r>
                        <a:rPr lang="es-ES" sz="1800" dirty="0"/>
                        <a:t>     </a:t>
                      </a:r>
                      <a:endParaRPr lang="es-ES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gener</a:t>
                      </a:r>
                      <a:r>
                        <a:rPr lang="es-ES" dirty="0"/>
                        <a:t>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151663"/>
                  </a:ext>
                </a:extLst>
              </a:tr>
              <a:tr h="523122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07483"/>
                  </a:ext>
                </a:extLst>
              </a:tr>
              <a:tr h="523122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113778"/>
                  </a:ext>
                </a:extLst>
              </a:tr>
              <a:tr h="523122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682078"/>
                  </a:ext>
                </a:extLst>
              </a:tr>
              <a:tr h="523122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208144"/>
                  </a:ext>
                </a:extLst>
              </a:tr>
              <a:tr h="523122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295474"/>
                  </a:ext>
                </a:extLst>
              </a:tr>
              <a:tr h="523122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675235"/>
                  </a:ext>
                </a:extLst>
              </a:tr>
              <a:tr h="523122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836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34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81676-89D8-5E2A-F2C8-3AD61A9A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7" y="751840"/>
            <a:ext cx="4143956" cy="609127"/>
          </a:xfrm>
        </p:spPr>
        <p:txBody>
          <a:bodyPr>
            <a:normAutofit fontScale="90000"/>
          </a:bodyPr>
          <a:lstStyle/>
          <a:p>
            <a:r>
              <a:rPr lang="es-ES" sz="3600" b="1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Valoració</a:t>
            </a:r>
            <a:r>
              <a:rPr lang="es-ES" sz="36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3600" b="1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inventari</a:t>
            </a:r>
            <a:endParaRPr lang="es-ES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A6C1A0A3-CEE1-7D92-7BF7-94B7DC1939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729216"/>
              </p:ext>
            </p:extLst>
          </p:nvPr>
        </p:nvGraphicFramePr>
        <p:xfrm>
          <a:off x="1640156" y="1360967"/>
          <a:ext cx="10551843" cy="549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4504">
                  <a:extLst>
                    <a:ext uri="{9D8B030D-6E8A-4147-A177-3AD203B41FA5}">
                      <a16:colId xmlns:a16="http://schemas.microsoft.com/office/drawing/2014/main" val="3902748719"/>
                    </a:ext>
                  </a:extLst>
                </a:gridCol>
                <a:gridCol w="2717113">
                  <a:extLst>
                    <a:ext uri="{9D8B030D-6E8A-4147-A177-3AD203B41FA5}">
                      <a16:colId xmlns:a16="http://schemas.microsoft.com/office/drawing/2014/main" val="1595003646"/>
                    </a:ext>
                  </a:extLst>
                </a:gridCol>
                <a:gridCol w="3070226">
                  <a:extLst>
                    <a:ext uri="{9D8B030D-6E8A-4147-A177-3AD203B41FA5}">
                      <a16:colId xmlns:a16="http://schemas.microsoft.com/office/drawing/2014/main" val="2471000357"/>
                    </a:ext>
                  </a:extLst>
                </a:gridCol>
              </a:tblGrid>
              <a:tr h="513150">
                <a:tc>
                  <a:txBody>
                    <a:bodyPr/>
                    <a:lstStyle/>
                    <a:p>
                      <a:r>
                        <a:rPr lang="es-ES" sz="1600" dirty="0" err="1"/>
                        <a:t>Producte</a:t>
                      </a:r>
                      <a:r>
                        <a:rPr lang="es-ES" sz="1600" dirty="0"/>
                        <a:t>             nombre </a:t>
                      </a:r>
                      <a:r>
                        <a:rPr lang="es-ES" sz="1600" dirty="0" err="1"/>
                        <a:t>d’exemplars</a:t>
                      </a:r>
                      <a:endParaRPr lang="es-ES" sz="1600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PVP-  </a:t>
                      </a:r>
                      <a:r>
                        <a:rPr lang="es-ES" sz="1600" dirty="0" err="1"/>
                        <a:t>llibreries</a:t>
                      </a:r>
                      <a:r>
                        <a:rPr lang="es-ES" sz="1600" dirty="0"/>
                        <a:t>/</a:t>
                      </a:r>
                      <a:r>
                        <a:rPr lang="es-ES" sz="1600" dirty="0" err="1"/>
                        <a:t>unitat</a:t>
                      </a:r>
                      <a:endParaRPr lang="es-ES" sz="1600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  </a:t>
                      </a:r>
                      <a:r>
                        <a:rPr lang="es-ES" sz="1600" dirty="0" err="1"/>
                        <a:t>Quantificació</a:t>
                      </a:r>
                      <a:r>
                        <a:rPr lang="es-ES" sz="1600" dirty="0"/>
                        <a:t> en euros</a:t>
                      </a:r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921124782"/>
                  </a:ext>
                </a:extLst>
              </a:tr>
              <a:tr h="513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err="1"/>
                        <a:t>Exposició</a:t>
                      </a:r>
                      <a:r>
                        <a:rPr lang="es-ES" sz="1800" dirty="0"/>
                        <a:t> de </a:t>
                      </a:r>
                      <a:r>
                        <a:rPr lang="es-ES" sz="1800" dirty="0" err="1"/>
                        <a:t>L’estaca</a:t>
                      </a:r>
                      <a:r>
                        <a:rPr lang="es-ES" sz="1800" dirty="0"/>
                        <a:t>                (1)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4592,5 €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 4592,5 €</a:t>
                      </a:r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4039279154"/>
                  </a:ext>
                </a:extLst>
              </a:tr>
              <a:tr h="513150">
                <a:tc>
                  <a:txBody>
                    <a:bodyPr/>
                    <a:lstStyle/>
                    <a:p>
                      <a:r>
                        <a:rPr lang="es-ES" dirty="0" err="1"/>
                        <a:t>L’estaca</a:t>
                      </a:r>
                      <a:r>
                        <a:rPr lang="es-ES" dirty="0"/>
                        <a:t>, </a:t>
                      </a:r>
                      <a:r>
                        <a:rPr lang="es-ES" dirty="0" err="1"/>
                        <a:t>l’eina</a:t>
                      </a:r>
                      <a:r>
                        <a:rPr lang="es-ES" dirty="0"/>
                        <a:t> del </a:t>
                      </a:r>
                      <a:r>
                        <a:rPr lang="es-ES" dirty="0" err="1"/>
                        <a:t>somni</a:t>
                      </a:r>
                      <a:r>
                        <a:rPr lang="es-ES" dirty="0"/>
                        <a:t>         (37) 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21 €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 777 €</a:t>
                      </a:r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2999934417"/>
                  </a:ext>
                </a:extLst>
              </a:tr>
              <a:tr h="513150">
                <a:tc>
                  <a:txBody>
                    <a:bodyPr/>
                    <a:lstStyle/>
                    <a:p>
                      <a:r>
                        <a:rPr lang="es-ES" dirty="0" err="1"/>
                        <a:t>Ones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Lliures</a:t>
                      </a:r>
                      <a:r>
                        <a:rPr lang="es-ES" dirty="0"/>
                        <a:t>                                 (32)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10,5 € 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336 €</a:t>
                      </a:r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2257297139"/>
                  </a:ext>
                </a:extLst>
              </a:tr>
              <a:tr h="513150">
                <a:tc>
                  <a:txBody>
                    <a:bodyPr/>
                    <a:lstStyle/>
                    <a:p>
                      <a:r>
                        <a:rPr lang="es-ES" dirty="0" err="1"/>
                        <a:t>Quan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l’Hosp</a:t>
                      </a:r>
                      <a:r>
                        <a:rPr lang="es-ES" dirty="0"/>
                        <a:t>. va </a:t>
                      </a:r>
                      <a:r>
                        <a:rPr lang="es-ES" dirty="0" err="1"/>
                        <a:t>perdre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platja</a:t>
                      </a:r>
                      <a:r>
                        <a:rPr lang="es-ES" dirty="0"/>
                        <a:t>  (35)                                    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10,5 € 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   367,5 €</a:t>
                      </a:r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2575690270"/>
                  </a:ext>
                </a:extLst>
              </a:tr>
              <a:tr h="506121">
                <a:tc>
                  <a:txBody>
                    <a:bodyPr/>
                    <a:lstStyle/>
                    <a:p>
                      <a:r>
                        <a:rPr lang="es-ES" dirty="0"/>
                        <a:t>César contra </a:t>
                      </a:r>
                      <a:r>
                        <a:rPr lang="es-ES" dirty="0" err="1"/>
                        <a:t>Lucullus</a:t>
                      </a:r>
                      <a:r>
                        <a:rPr lang="es-ES" dirty="0"/>
                        <a:t>                (23) 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10,5 € 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   241,5 €</a:t>
                      </a:r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3866410965"/>
                  </a:ext>
                </a:extLst>
              </a:tr>
              <a:tr h="5131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/>
                        <a:t>La </a:t>
                      </a:r>
                      <a:r>
                        <a:rPr lang="es-ES" sz="1600" dirty="0" err="1"/>
                        <a:t>comunicació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perduda</a:t>
                      </a:r>
                      <a:r>
                        <a:rPr lang="es-ES" sz="1600" dirty="0"/>
                        <a:t> RLH        </a:t>
                      </a:r>
                      <a:r>
                        <a:rPr lang="es-ES" dirty="0"/>
                        <a:t>(24)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               10,5 €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                   252 €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152008"/>
                  </a:ext>
                </a:extLst>
              </a:tr>
              <a:tr h="5131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Instrumental </a:t>
                      </a:r>
                      <a:r>
                        <a:rPr lang="es-ES" dirty="0" err="1"/>
                        <a:t>tècnic</a:t>
                      </a:r>
                      <a:r>
                        <a:rPr lang="es-ES" dirty="0"/>
                        <a:t>. </a:t>
                      </a:r>
                      <a:r>
                        <a:rPr lang="es-ES" dirty="0" err="1"/>
                        <a:t>Càmara</a:t>
                      </a:r>
                      <a:r>
                        <a:rPr lang="es-ES" dirty="0"/>
                        <a:t>    (1)</a:t>
                      </a:r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  79,98 €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        79,98 €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948292"/>
                  </a:ext>
                </a:extLst>
              </a:tr>
              <a:tr h="513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Roll-up La </a:t>
                      </a:r>
                      <a:r>
                        <a:rPr lang="es-ES" dirty="0" err="1"/>
                        <a:t>Nit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dels</a:t>
                      </a:r>
                      <a:r>
                        <a:rPr lang="es-ES" dirty="0"/>
                        <a:t> Insurrectes</a:t>
                      </a:r>
                      <a:r>
                        <a:rPr lang="es-ES" sz="1800" dirty="0"/>
                        <a:t>    (1)</a:t>
                      </a:r>
                      <a:endParaRPr lang="es-ES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             181,50 €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                   181,50 €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896200"/>
                  </a:ext>
                </a:extLst>
              </a:tr>
              <a:tr h="8857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i="1" u="sng" dirty="0"/>
                        <a:t>Valor en euros</a:t>
                      </a:r>
                    </a:p>
                    <a:p>
                      <a:endParaRPr lang="es-ES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               </a:t>
                      </a:r>
                      <a:r>
                        <a:rPr lang="es-ES" sz="2000" b="1" i="1" u="sng" dirty="0"/>
                        <a:t>6.827,98 €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191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2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6D0AD3-2B0E-34E0-F752-C9AFD320A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388"/>
            <a:ext cx="10515600" cy="5184775"/>
          </a:xfrm>
        </p:spPr>
        <p:txBody>
          <a:bodyPr/>
          <a:lstStyle/>
          <a:p>
            <a:pPr marL="0" indent="0" algn="ctr">
              <a:buNone/>
            </a:pPr>
            <a:r>
              <a:rPr lang="es-ES" sz="3200" b="1" i="1" dirty="0" err="1">
                <a:solidFill>
                  <a:schemeClr val="tx1"/>
                </a:solidFill>
              </a:rPr>
              <a:t>Resum</a:t>
            </a:r>
            <a:r>
              <a:rPr lang="es-ES" sz="3200" b="1" i="1" dirty="0">
                <a:solidFill>
                  <a:schemeClr val="tx1"/>
                </a:solidFill>
              </a:rPr>
              <a:t> de </a:t>
            </a:r>
            <a:r>
              <a:rPr lang="es-ES" sz="3200" b="1" i="1" dirty="0" err="1">
                <a:solidFill>
                  <a:schemeClr val="tx1"/>
                </a:solidFill>
              </a:rPr>
              <a:t>comptes</a:t>
            </a:r>
            <a:r>
              <a:rPr lang="es-ES" sz="3200" b="1" i="1" dirty="0">
                <a:solidFill>
                  <a:schemeClr val="tx1"/>
                </a:solidFill>
              </a:rPr>
              <a:t> </a:t>
            </a:r>
            <a:r>
              <a:rPr lang="es-ES" sz="3200" b="1" i="1" dirty="0" err="1">
                <a:solidFill>
                  <a:schemeClr val="tx1"/>
                </a:solidFill>
              </a:rPr>
              <a:t>anuals</a:t>
            </a:r>
            <a:r>
              <a:rPr lang="es-ES" sz="3200" b="1" i="1" dirty="0">
                <a:solidFill>
                  <a:schemeClr val="tx1"/>
                </a:solidFill>
              </a:rPr>
              <a:t> de </a:t>
            </a:r>
            <a:r>
              <a:rPr lang="es-ES" sz="3200" b="1" i="1" dirty="0" err="1">
                <a:solidFill>
                  <a:schemeClr val="tx1"/>
                </a:solidFill>
              </a:rPr>
              <a:t>l’associació</a:t>
            </a:r>
            <a:r>
              <a:rPr lang="es-ES" sz="3200" b="1" i="1" dirty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buNone/>
            </a:pPr>
            <a:endParaRPr lang="es-ES" sz="32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s-ES" sz="3200" b="1" dirty="0" err="1">
                <a:solidFill>
                  <a:srgbClr val="FF0000"/>
                </a:solidFill>
              </a:rPr>
              <a:t>Foment</a:t>
            </a:r>
            <a:r>
              <a:rPr lang="es-ES" sz="3200" b="1" dirty="0">
                <a:solidFill>
                  <a:srgbClr val="FF0000"/>
                </a:solidFill>
              </a:rPr>
              <a:t> de la </a:t>
            </a:r>
            <a:r>
              <a:rPr lang="es-ES" sz="3200" b="1" dirty="0" err="1">
                <a:solidFill>
                  <a:srgbClr val="FF0000"/>
                </a:solidFill>
              </a:rPr>
              <a:t>Informació</a:t>
            </a:r>
            <a:r>
              <a:rPr lang="es-ES" sz="3200" b="1" dirty="0">
                <a:solidFill>
                  <a:srgbClr val="FF0000"/>
                </a:solidFill>
              </a:rPr>
              <a:t> Crítica </a:t>
            </a:r>
          </a:p>
          <a:p>
            <a:pPr marL="0" indent="0" algn="ctr">
              <a:buNone/>
            </a:pPr>
            <a:endParaRPr lang="es-ES" sz="32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s-ES" sz="3200" b="1" i="1" dirty="0">
                <a:solidFill>
                  <a:srgbClr val="7030A0"/>
                </a:solidFill>
              </a:rPr>
              <a:t>de l’Hospitalet</a:t>
            </a:r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b="1" i="1" dirty="0">
                <a:solidFill>
                  <a:schemeClr val="accent6">
                    <a:lumMod val="75000"/>
                  </a:schemeClr>
                </a:solidFill>
              </a:rPr>
              <a:t>Desembre/2023</a:t>
            </a:r>
          </a:p>
        </p:txBody>
      </p:sp>
    </p:spTree>
    <p:extLst>
      <p:ext uri="{BB962C8B-B14F-4D97-AF65-F5344CB8AC3E}">
        <p14:creationId xmlns:p14="http://schemas.microsoft.com/office/powerpoint/2010/main" val="14436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D85497B0-3693-BDDA-A226-5D96325015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584003"/>
              </p:ext>
            </p:extLst>
          </p:nvPr>
        </p:nvGraphicFramePr>
        <p:xfrm>
          <a:off x="382772" y="297712"/>
          <a:ext cx="12099851" cy="75845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4779">
                  <a:extLst>
                    <a:ext uri="{9D8B030D-6E8A-4147-A177-3AD203B41FA5}">
                      <a16:colId xmlns:a16="http://schemas.microsoft.com/office/drawing/2014/main" val="3904900232"/>
                    </a:ext>
                  </a:extLst>
                </a:gridCol>
                <a:gridCol w="4634714">
                  <a:extLst>
                    <a:ext uri="{9D8B030D-6E8A-4147-A177-3AD203B41FA5}">
                      <a16:colId xmlns:a16="http://schemas.microsoft.com/office/drawing/2014/main" val="3364805942"/>
                    </a:ext>
                  </a:extLst>
                </a:gridCol>
                <a:gridCol w="1973917">
                  <a:extLst>
                    <a:ext uri="{9D8B030D-6E8A-4147-A177-3AD203B41FA5}">
                      <a16:colId xmlns:a16="http://schemas.microsoft.com/office/drawing/2014/main" val="2825618103"/>
                    </a:ext>
                  </a:extLst>
                </a:gridCol>
                <a:gridCol w="1649980">
                  <a:extLst>
                    <a:ext uri="{9D8B030D-6E8A-4147-A177-3AD203B41FA5}">
                      <a16:colId xmlns:a16="http://schemas.microsoft.com/office/drawing/2014/main" val="4052024864"/>
                    </a:ext>
                  </a:extLst>
                </a:gridCol>
                <a:gridCol w="2036461">
                  <a:extLst>
                    <a:ext uri="{9D8B030D-6E8A-4147-A177-3AD203B41FA5}">
                      <a16:colId xmlns:a16="http://schemas.microsoft.com/office/drawing/2014/main" val="268512879"/>
                    </a:ext>
                  </a:extLst>
                </a:gridCol>
              </a:tblGrid>
              <a:tr h="421129"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Ingressos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Despeses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Debe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Haber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095705"/>
                  </a:ext>
                </a:extLst>
              </a:tr>
              <a:tr h="746694">
                <a:tc>
                  <a:txBody>
                    <a:bodyPr/>
                    <a:lstStyle/>
                    <a:p>
                      <a:r>
                        <a:rPr lang="es-ES" dirty="0"/>
                        <a:t>Fons </a:t>
                      </a:r>
                      <a:r>
                        <a:rPr lang="es-ES" dirty="0" err="1"/>
                        <a:t>bancaris</a:t>
                      </a:r>
                      <a:r>
                        <a:rPr lang="es-ES" dirty="0"/>
                        <a:t> a 31/12/2022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4.783,96 €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910203"/>
                  </a:ext>
                </a:extLst>
              </a:tr>
              <a:tr h="5690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err="1"/>
                        <a:t>Quotes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d’associats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3.011,00 €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7.794,96 €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765026"/>
                  </a:ext>
                </a:extLst>
              </a:tr>
              <a:tr h="5690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Venda de </a:t>
                      </a:r>
                      <a:r>
                        <a:rPr lang="es-ES" dirty="0" err="1"/>
                        <a:t>llibres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505,00 €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8.299,96 €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964288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err="1"/>
                        <a:t>Tributs</a:t>
                      </a:r>
                      <a:r>
                        <a:rPr lang="es-ES" dirty="0"/>
                        <a:t> i </a:t>
                      </a:r>
                      <a:r>
                        <a:rPr lang="es-ES" dirty="0" err="1"/>
                        <a:t>impostos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-82,50 €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8.217,46 €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844422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Quotes</a:t>
                      </a:r>
                      <a:r>
                        <a:rPr lang="es-ES" dirty="0"/>
                        <a:t> impagades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-330,00 €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7.887,46 €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705869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Comissions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bancàries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-266,82 €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7.620,64 €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09581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Gestories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-248,05 €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7.372,59 €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792669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Llibre</a:t>
                      </a:r>
                      <a:r>
                        <a:rPr lang="es-ES" dirty="0"/>
                        <a:t> anual </a:t>
                      </a:r>
                      <a:r>
                        <a:rPr lang="es-ES" dirty="0" err="1"/>
                        <a:t>Ràdio</a:t>
                      </a:r>
                      <a:r>
                        <a:rPr lang="es-ES" dirty="0"/>
                        <a:t> L’H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-1.010,06 €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6.362,53 €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43248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Edició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Nit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dels</a:t>
                      </a:r>
                      <a:r>
                        <a:rPr lang="es-ES" dirty="0"/>
                        <a:t> Insurrectes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-1.281,72 €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5.080,81 €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44221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Festa de </a:t>
                      </a:r>
                      <a:r>
                        <a:rPr lang="es-ES" dirty="0" err="1"/>
                        <a:t>l’Esperit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Crític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-43,84 €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5.036,97 €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7972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Materials</a:t>
                      </a:r>
                      <a:r>
                        <a:rPr lang="es-ES" dirty="0"/>
                        <a:t> i </a:t>
                      </a:r>
                      <a:r>
                        <a:rPr lang="es-ES" dirty="0" err="1"/>
                        <a:t>renovacions</a:t>
                      </a:r>
                      <a:r>
                        <a:rPr lang="es-ES" dirty="0"/>
                        <a:t> de </a:t>
                      </a:r>
                      <a:r>
                        <a:rPr lang="es-ES" dirty="0" err="1"/>
                        <a:t>serveis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-287,08 €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4.749,89 €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493554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Reedició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llibres</a:t>
                      </a:r>
                      <a:r>
                        <a:rPr lang="es-ES" dirty="0"/>
                        <a:t> Platja i </a:t>
                      </a:r>
                      <a:r>
                        <a:rPr lang="es-ES" dirty="0" err="1"/>
                        <a:t>Ones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Lliures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-108,40 €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4.641,49 €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572500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Obituaris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-68,00 €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4.573,49 €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471843"/>
                  </a:ext>
                </a:extLst>
              </a:tr>
              <a:tr h="36650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Factoria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d’Idees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-74,05 €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4.499,44 €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068052"/>
                  </a:ext>
                </a:extLst>
              </a:tr>
              <a:tr h="746694">
                <a:tc>
                  <a:txBody>
                    <a:bodyPr/>
                    <a:lstStyle/>
                    <a:p>
                      <a:r>
                        <a:rPr lang="es-ES" dirty="0" err="1"/>
                        <a:t>Inventari</a:t>
                      </a:r>
                      <a:r>
                        <a:rPr lang="es-ES" dirty="0"/>
                        <a:t> de </a:t>
                      </a:r>
                      <a:r>
                        <a:rPr lang="es-ES" dirty="0" err="1"/>
                        <a:t>bens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materials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6.827,98 €</a:t>
                      </a:r>
                    </a:p>
                    <a:p>
                      <a:pPr algn="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444703"/>
                  </a:ext>
                </a:extLst>
              </a:tr>
              <a:tr h="325186">
                <a:tc>
                  <a:txBody>
                    <a:bodyPr/>
                    <a:lstStyle/>
                    <a:p>
                      <a:r>
                        <a:rPr lang="es-ES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3.800,52 €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  3.516 €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/>
                        <a:t>  11.327,42 €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268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115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0539C7-C3CF-2F48-EB70-D4FF90539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142" y="1"/>
            <a:ext cx="10515600" cy="55226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i="1" dirty="0" err="1"/>
              <a:t>Proposta</a:t>
            </a:r>
            <a:r>
              <a:rPr lang="es-ES" b="1" i="1" dirty="0"/>
              <a:t> de </a:t>
            </a:r>
            <a:r>
              <a:rPr lang="es-ES" b="1" i="1" dirty="0" err="1"/>
              <a:t>pressupost</a:t>
            </a:r>
            <a:r>
              <a:rPr lang="es-ES" b="1" i="1" dirty="0"/>
              <a:t> </a:t>
            </a:r>
            <a:r>
              <a:rPr lang="es-ES" b="1" i="1" dirty="0" err="1"/>
              <a:t>any</a:t>
            </a:r>
            <a:r>
              <a:rPr lang="es-ES" b="1" i="1" dirty="0"/>
              <a:t> 2024</a:t>
            </a:r>
          </a:p>
        </p:txBody>
      </p:sp>
      <p:graphicFrame>
        <p:nvGraphicFramePr>
          <p:cNvPr id="17" name="Tabla 17">
            <a:extLst>
              <a:ext uri="{FF2B5EF4-FFF2-40B4-BE49-F238E27FC236}">
                <a16:creationId xmlns:a16="http://schemas.microsoft.com/office/drawing/2014/main" id="{51A62A16-FD9F-E1FB-999E-82380EE2B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521803"/>
              </p:ext>
            </p:extLst>
          </p:nvPr>
        </p:nvGraphicFramePr>
        <p:xfrm>
          <a:off x="350729" y="733425"/>
          <a:ext cx="11448788" cy="4064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95385">
                  <a:extLst>
                    <a:ext uri="{9D8B030D-6E8A-4147-A177-3AD203B41FA5}">
                      <a16:colId xmlns:a16="http://schemas.microsoft.com/office/drawing/2014/main" val="4181795254"/>
                    </a:ext>
                  </a:extLst>
                </a:gridCol>
                <a:gridCol w="3895594">
                  <a:extLst>
                    <a:ext uri="{9D8B030D-6E8A-4147-A177-3AD203B41FA5}">
                      <a16:colId xmlns:a16="http://schemas.microsoft.com/office/drawing/2014/main" val="3927086213"/>
                    </a:ext>
                  </a:extLst>
                </a:gridCol>
                <a:gridCol w="3757809">
                  <a:extLst>
                    <a:ext uri="{9D8B030D-6E8A-4147-A177-3AD203B41FA5}">
                      <a16:colId xmlns:a16="http://schemas.microsoft.com/office/drawing/2014/main" val="3899745732"/>
                    </a:ext>
                  </a:extLst>
                </a:gridCol>
              </a:tblGrid>
              <a:tr h="406443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INGRESSOS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DESPESES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SUPERÀVIT D’EXERCICI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932515"/>
                  </a:ext>
                </a:extLst>
              </a:tr>
            </a:tbl>
          </a:graphicData>
        </a:graphic>
      </p:graphicFrame>
      <p:graphicFrame>
        <p:nvGraphicFramePr>
          <p:cNvPr id="18" name="Tabla 18">
            <a:extLst>
              <a:ext uri="{FF2B5EF4-FFF2-40B4-BE49-F238E27FC236}">
                <a16:creationId xmlns:a16="http://schemas.microsoft.com/office/drawing/2014/main" id="{3410409D-9116-566B-CB07-EC9472BBC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8960"/>
              </p:ext>
            </p:extLst>
          </p:nvPr>
        </p:nvGraphicFramePr>
        <p:xfrm>
          <a:off x="375781" y="1137348"/>
          <a:ext cx="3770335" cy="41493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72642">
                  <a:extLst>
                    <a:ext uri="{9D8B030D-6E8A-4147-A177-3AD203B41FA5}">
                      <a16:colId xmlns:a16="http://schemas.microsoft.com/office/drawing/2014/main" val="4044579295"/>
                    </a:ext>
                  </a:extLst>
                </a:gridCol>
                <a:gridCol w="1897693">
                  <a:extLst>
                    <a:ext uri="{9D8B030D-6E8A-4147-A177-3AD203B41FA5}">
                      <a16:colId xmlns:a16="http://schemas.microsoft.com/office/drawing/2014/main" val="1500038063"/>
                    </a:ext>
                  </a:extLst>
                </a:gridCol>
              </a:tblGrid>
              <a:tr h="52562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CONCEPTES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IMPORT EN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180299"/>
                  </a:ext>
                </a:extLst>
              </a:tr>
              <a:tr h="458456">
                <a:tc>
                  <a:txBody>
                    <a:bodyPr/>
                    <a:lstStyle/>
                    <a:p>
                      <a:r>
                        <a:rPr lang="es-ES" sz="1400" baseline="0" dirty="0"/>
                        <a:t>QUOTES D’ASSOCIATS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3.300 €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715876"/>
                  </a:ext>
                </a:extLst>
              </a:tr>
              <a:tr h="447794">
                <a:tc>
                  <a:txBody>
                    <a:bodyPr/>
                    <a:lstStyle/>
                    <a:p>
                      <a:r>
                        <a:rPr lang="es-ES" sz="1400" dirty="0"/>
                        <a:t>VENDA DE LLIBRES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   400 €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295643"/>
                  </a:ext>
                </a:extLst>
              </a:tr>
              <a:tr h="537708">
                <a:tc>
                  <a:txBody>
                    <a:bodyPr/>
                    <a:lstStyle/>
                    <a:p>
                      <a:r>
                        <a:rPr lang="es-ES" sz="1400" dirty="0"/>
                        <a:t>ALTRES INGRESSOS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1.500 €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043214"/>
                  </a:ext>
                </a:extLst>
              </a:tr>
              <a:tr h="530023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625367"/>
                  </a:ext>
                </a:extLst>
              </a:tr>
              <a:tr h="530023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796491"/>
                  </a:ext>
                </a:extLst>
              </a:tr>
              <a:tr h="530023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018172"/>
                  </a:ext>
                </a:extLst>
              </a:tr>
              <a:tr h="530023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422114"/>
                  </a:ext>
                </a:extLst>
              </a:tr>
            </a:tbl>
          </a:graphicData>
        </a:graphic>
      </p:graphicFrame>
      <p:graphicFrame>
        <p:nvGraphicFramePr>
          <p:cNvPr id="19" name="Tabla 19">
            <a:extLst>
              <a:ext uri="{FF2B5EF4-FFF2-40B4-BE49-F238E27FC236}">
                <a16:creationId xmlns:a16="http://schemas.microsoft.com/office/drawing/2014/main" id="{EBF86B32-D149-7649-95B0-146DB422B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094912"/>
              </p:ext>
            </p:extLst>
          </p:nvPr>
        </p:nvGraphicFramePr>
        <p:xfrm>
          <a:off x="4146116" y="1139868"/>
          <a:ext cx="3899770" cy="41824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1637">
                  <a:extLst>
                    <a:ext uri="{9D8B030D-6E8A-4147-A177-3AD203B41FA5}">
                      <a16:colId xmlns:a16="http://schemas.microsoft.com/office/drawing/2014/main" val="1760477101"/>
                    </a:ext>
                  </a:extLst>
                </a:gridCol>
                <a:gridCol w="1908133">
                  <a:extLst>
                    <a:ext uri="{9D8B030D-6E8A-4147-A177-3AD203B41FA5}">
                      <a16:colId xmlns:a16="http://schemas.microsoft.com/office/drawing/2014/main" val="501283946"/>
                    </a:ext>
                  </a:extLst>
                </a:gridCol>
              </a:tblGrid>
              <a:tr h="514405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CONCEPTES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IMPORT EN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417695"/>
                  </a:ext>
                </a:extLst>
              </a:tr>
              <a:tr h="425429">
                <a:tc>
                  <a:txBody>
                    <a:bodyPr/>
                    <a:lstStyle/>
                    <a:p>
                      <a:r>
                        <a:rPr lang="es-ES" sz="1400" dirty="0"/>
                        <a:t>QUOTES IMPAGADES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 200 €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173882"/>
                  </a:ext>
                </a:extLst>
              </a:tr>
              <a:tr h="425429">
                <a:tc>
                  <a:txBody>
                    <a:bodyPr/>
                    <a:lstStyle/>
                    <a:p>
                      <a:r>
                        <a:rPr lang="es-ES" sz="1400" dirty="0"/>
                        <a:t>COMISSIONS BANCS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 200 €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085258"/>
                  </a:ext>
                </a:extLst>
              </a:tr>
              <a:tr h="425429">
                <a:tc>
                  <a:txBody>
                    <a:bodyPr/>
                    <a:lstStyle/>
                    <a:p>
                      <a:r>
                        <a:rPr lang="es-ES" sz="1400" dirty="0"/>
                        <a:t>TRIBUTS I IMPOSTOS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 125 €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914229"/>
                  </a:ext>
                </a:extLst>
              </a:tr>
              <a:tr h="425429">
                <a:tc>
                  <a:txBody>
                    <a:bodyPr/>
                    <a:lstStyle/>
                    <a:p>
                      <a:r>
                        <a:rPr lang="es-ES" sz="1400" dirty="0"/>
                        <a:t>GESTORIES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  300 €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633820"/>
                  </a:ext>
                </a:extLst>
              </a:tr>
              <a:tr h="402299">
                <a:tc>
                  <a:txBody>
                    <a:bodyPr/>
                    <a:lstStyle/>
                    <a:p>
                      <a:r>
                        <a:rPr lang="es-ES" sz="1400" dirty="0"/>
                        <a:t>LLIBRE ANUAL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1.000 €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085290"/>
                  </a:ext>
                </a:extLst>
              </a:tr>
              <a:tr h="425429">
                <a:tc>
                  <a:txBody>
                    <a:bodyPr/>
                    <a:lstStyle/>
                    <a:p>
                      <a:r>
                        <a:rPr lang="es-ES" sz="1400" dirty="0"/>
                        <a:t>EDICIÓ NIT INSURRECTES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1.400 €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70886"/>
                  </a:ext>
                </a:extLst>
              </a:tr>
              <a:tr h="1045827">
                <a:tc>
                  <a:txBody>
                    <a:bodyPr/>
                    <a:lstStyle/>
                    <a:p>
                      <a:r>
                        <a:rPr lang="es-ES" sz="1400" dirty="0"/>
                        <a:t>FEC- FDI</a:t>
                      </a:r>
                    </a:p>
                    <a:p>
                      <a:endParaRPr lang="es-ES" sz="1400" dirty="0"/>
                    </a:p>
                    <a:p>
                      <a:r>
                        <a:rPr lang="es-ES" sz="1400" dirty="0"/>
                        <a:t>INVERSIONS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   200 €</a:t>
                      </a:r>
                    </a:p>
                    <a:p>
                      <a:pPr algn="ctr"/>
                      <a:endParaRPr lang="es-ES" dirty="0"/>
                    </a:p>
                    <a:p>
                      <a:pPr algn="ctr"/>
                      <a:r>
                        <a:rPr lang="es-ES" sz="1400" dirty="0"/>
                        <a:t>1.575 €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652181"/>
                  </a:ext>
                </a:extLst>
              </a:tr>
            </a:tbl>
          </a:graphicData>
        </a:graphic>
      </p:graphicFrame>
      <p:graphicFrame>
        <p:nvGraphicFramePr>
          <p:cNvPr id="23" name="Tabla 23">
            <a:extLst>
              <a:ext uri="{FF2B5EF4-FFF2-40B4-BE49-F238E27FC236}">
                <a16:creationId xmlns:a16="http://schemas.microsoft.com/office/drawing/2014/main" id="{7B2C7D98-DA36-6AEC-06D0-C1DB22959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434812"/>
              </p:ext>
            </p:extLst>
          </p:nvPr>
        </p:nvGraphicFramePr>
        <p:xfrm>
          <a:off x="350730" y="5260932"/>
          <a:ext cx="7695156" cy="1124419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1878903">
                  <a:extLst>
                    <a:ext uri="{9D8B030D-6E8A-4147-A177-3AD203B41FA5}">
                      <a16:colId xmlns:a16="http://schemas.microsoft.com/office/drawing/2014/main" val="2350768505"/>
                    </a:ext>
                  </a:extLst>
                </a:gridCol>
                <a:gridCol w="1916482">
                  <a:extLst>
                    <a:ext uri="{9D8B030D-6E8A-4147-A177-3AD203B41FA5}">
                      <a16:colId xmlns:a16="http://schemas.microsoft.com/office/drawing/2014/main" val="1722014248"/>
                    </a:ext>
                  </a:extLst>
                </a:gridCol>
                <a:gridCol w="1975982">
                  <a:extLst>
                    <a:ext uri="{9D8B030D-6E8A-4147-A177-3AD203B41FA5}">
                      <a16:colId xmlns:a16="http://schemas.microsoft.com/office/drawing/2014/main" val="1361534068"/>
                    </a:ext>
                  </a:extLst>
                </a:gridCol>
                <a:gridCol w="1923789">
                  <a:extLst>
                    <a:ext uri="{9D8B030D-6E8A-4147-A177-3AD203B41FA5}">
                      <a16:colId xmlns:a16="http://schemas.microsoft.com/office/drawing/2014/main" val="1510138769"/>
                    </a:ext>
                  </a:extLst>
                </a:gridCol>
              </a:tblGrid>
              <a:tr h="42337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DESPESES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    200 €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28179"/>
                  </a:ext>
                </a:extLst>
              </a:tr>
              <a:tr h="620039">
                <a:tc>
                  <a:txBody>
                    <a:bodyPr/>
                    <a:lstStyle/>
                    <a:p>
                      <a:r>
                        <a:rPr lang="es-ES" sz="2000" b="1" dirty="0"/>
                        <a:t>TOTAL INGRESOS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/>
                        <a:t>5.200 €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TOTAL DESPESES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/>
                        <a:t>5.200 €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190967"/>
                  </a:ext>
                </a:extLst>
              </a:tr>
            </a:tbl>
          </a:graphicData>
        </a:graphic>
      </p:graphicFrame>
      <p:graphicFrame>
        <p:nvGraphicFramePr>
          <p:cNvPr id="25" name="Tabla 25">
            <a:extLst>
              <a:ext uri="{FF2B5EF4-FFF2-40B4-BE49-F238E27FC236}">
                <a16:creationId xmlns:a16="http://schemas.microsoft.com/office/drawing/2014/main" id="{D04543CA-BB65-5707-95E6-7001D250D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057987"/>
              </p:ext>
            </p:extLst>
          </p:nvPr>
        </p:nvGraphicFramePr>
        <p:xfrm>
          <a:off x="8045886" y="5649238"/>
          <a:ext cx="3753633" cy="7265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53633">
                  <a:extLst>
                    <a:ext uri="{9D8B030D-6E8A-4147-A177-3AD203B41FA5}">
                      <a16:colId xmlns:a16="http://schemas.microsoft.com/office/drawing/2014/main" val="3923291264"/>
                    </a:ext>
                  </a:extLst>
                </a:gridCol>
              </a:tblGrid>
              <a:tr h="72651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224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72209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piral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31B4E6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623</Words>
  <Application>Microsoft Macintosh PowerPoint</Application>
  <PresentationFormat>Panorámica</PresentationFormat>
  <Paragraphs>197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Espiral</vt:lpstr>
      <vt:lpstr>Comptes Anuals  de l’Associació  Foment de la Informació Crítica L’Hospitalet</vt:lpstr>
      <vt:lpstr>Inventari de bens (1)</vt:lpstr>
      <vt:lpstr>Inventari de bens (2)</vt:lpstr>
      <vt:lpstr>Valoració inventari</vt:lpstr>
      <vt:lpstr>Presentación de PowerPoint</vt:lpstr>
      <vt:lpstr>Presentación de PowerPoint</vt:lpstr>
      <vt:lpstr>Proposta de pressupost any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Contes Anuals  de l’Associació  Foment de la Informació Crítica L’Hospitalet</dc:title>
  <dc:creator>Microsoft Office User</dc:creator>
  <cp:lastModifiedBy>Microsoft Office User</cp:lastModifiedBy>
  <cp:revision>15</cp:revision>
  <cp:lastPrinted>2023-12-06T18:38:43Z</cp:lastPrinted>
  <dcterms:created xsi:type="dcterms:W3CDTF">2022-12-09T12:08:53Z</dcterms:created>
  <dcterms:modified xsi:type="dcterms:W3CDTF">2023-12-21T10:42:49Z</dcterms:modified>
</cp:coreProperties>
</file>