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3" r:id="rId1"/>
  </p:sldMasterIdLst>
  <p:sldIdLst>
    <p:sldId id="294" r:id="rId2"/>
    <p:sldId id="300" r:id="rId3"/>
    <p:sldId id="295" r:id="rId4"/>
    <p:sldId id="296" r:id="rId5"/>
    <p:sldId id="298" r:id="rId6"/>
    <p:sldId id="297" r:id="rId7"/>
    <p:sldId id="29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4300"/>
    <a:srgbClr val="FFA9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701"/>
  </p:normalViewPr>
  <p:slideViewPr>
    <p:cSldViewPr snapToGrid="0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364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392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4075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0326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811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9938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8173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33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49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455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625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069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200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534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017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960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14D76-7BC8-E149-8D6C-7F7F1100F5C7}" type="datetimeFigureOut">
              <a:rPr lang="es-ES" smtClean="0"/>
              <a:t>18/12/23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1FD16A-EBAC-9144-BD12-6B27905BB3E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51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C9ADA-47C8-6944-9AC3-4B73DE784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6900" y="1657350"/>
            <a:ext cx="9015284" cy="3491985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PLA </a:t>
            </a: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D’ACTUACIÓ</a:t>
            </a:r>
            <a:r>
              <a:rPr lang="es-E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2024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1159E2-3E99-1841-A0A7-83D14FCF6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9816" y="1235676"/>
            <a:ext cx="9358184" cy="5477945"/>
          </a:xfrm>
        </p:spPr>
        <p:txBody>
          <a:bodyPr>
            <a:normAutofit/>
          </a:bodyPr>
          <a:lstStyle/>
          <a:p>
            <a:pPr algn="l"/>
            <a:r>
              <a:rPr lang="es-ES" sz="3500" b="1" dirty="0">
                <a:solidFill>
                  <a:srgbClr val="7030A0"/>
                </a:solidFill>
              </a:rPr>
              <a:t> </a:t>
            </a:r>
            <a:r>
              <a:rPr lang="es-ES" sz="3500" b="1" dirty="0" err="1">
                <a:solidFill>
                  <a:srgbClr val="7030A0"/>
                </a:solidFill>
              </a:rPr>
              <a:t>Assemblea</a:t>
            </a:r>
            <a:r>
              <a:rPr lang="es-ES" sz="3500" b="1" dirty="0">
                <a:solidFill>
                  <a:srgbClr val="7030A0"/>
                </a:solidFill>
              </a:rPr>
              <a:t> de </a:t>
            </a:r>
            <a:r>
              <a:rPr lang="es-ES" sz="3500" b="1" dirty="0" err="1">
                <a:solidFill>
                  <a:srgbClr val="7030A0"/>
                </a:solidFill>
              </a:rPr>
              <a:t>socis</a:t>
            </a:r>
            <a:r>
              <a:rPr lang="es-ES" sz="3500" b="1" dirty="0">
                <a:solidFill>
                  <a:srgbClr val="7030A0"/>
                </a:solidFill>
              </a:rPr>
              <a:t> 2023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C00DDA1-1611-B245-AD49-632B6AFDC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92" y="0"/>
            <a:ext cx="2418608" cy="148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09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8D3CB-5AB0-C86A-54E3-0AB0B4925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7514968" cy="1219199"/>
          </a:xfrm>
        </p:spPr>
        <p:txBody>
          <a:bodyPr>
            <a:normAutofit fontScale="90000"/>
          </a:bodyPr>
          <a:lstStyle/>
          <a:p>
            <a:pPr algn="ctr"/>
            <a:br>
              <a:rPr lang="es-ES" sz="4400" b="1" dirty="0">
                <a:solidFill>
                  <a:srgbClr val="FF0000"/>
                </a:solidFill>
              </a:rPr>
            </a:br>
            <a:r>
              <a:rPr lang="es-ES" sz="4400" b="1" dirty="0">
                <a:solidFill>
                  <a:schemeClr val="accent4"/>
                </a:solidFill>
              </a:rPr>
              <a:t>PLA D’ACTUACIÓ 2024</a:t>
            </a:r>
            <a:br>
              <a:rPr lang="es-ES" sz="4400" dirty="0">
                <a:solidFill>
                  <a:schemeClr val="accent4"/>
                </a:solidFill>
              </a:rPr>
            </a:br>
            <a:endParaRPr lang="es-ES" dirty="0">
              <a:solidFill>
                <a:schemeClr val="accent4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812F7-C710-2EDC-7D7B-B57A131A1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s-ES" sz="2400" b="1" dirty="0">
                <a:solidFill>
                  <a:srgbClr val="7030A0"/>
                </a:solidFill>
              </a:rPr>
              <a:t>ACTOS Y CELEBRACIONES</a:t>
            </a:r>
          </a:p>
          <a:p>
            <a:pPr marL="342900" indent="-342900" algn="l">
              <a:buFontTx/>
              <a:buChar char="-"/>
            </a:pPr>
            <a:endParaRPr lang="es-ES" sz="1800" b="1" dirty="0"/>
          </a:p>
          <a:p>
            <a:pPr marL="342900" indent="-342900" algn="l">
              <a:buFontTx/>
              <a:buChar char="-"/>
            </a:pPr>
            <a:r>
              <a:rPr lang="es-ES" sz="1800" b="1" dirty="0"/>
              <a:t>Día Mundial de la Libertad de Prensa.  (3 de mayo del 2024)</a:t>
            </a:r>
          </a:p>
          <a:p>
            <a:pPr marL="342900" indent="-342900" algn="l">
              <a:buFontTx/>
              <a:buChar char="-"/>
            </a:pPr>
            <a:endParaRPr lang="es-ES" sz="1800" b="1" dirty="0"/>
          </a:p>
          <a:p>
            <a:pPr marL="342900" indent="-342900" algn="l">
              <a:buFontTx/>
              <a:buChar char="-"/>
            </a:pPr>
            <a:r>
              <a:rPr lang="es-ES" sz="1800" b="1" dirty="0"/>
              <a:t>Día Mundial de la Democracia.  (15 de septiembre del 2024)</a:t>
            </a:r>
          </a:p>
          <a:p>
            <a:pPr marL="342900" indent="-342900" algn="l">
              <a:buFontTx/>
              <a:buChar char="-"/>
            </a:pPr>
            <a:endParaRPr lang="es-ES" sz="1800" b="1" dirty="0"/>
          </a:p>
          <a:p>
            <a:pPr marL="342900" indent="-342900" algn="l">
              <a:buFontTx/>
              <a:buChar char="-"/>
            </a:pPr>
            <a:r>
              <a:rPr lang="es-ES" sz="1800" b="1" dirty="0"/>
              <a:t>Fiesta del Espíritu Crítico.         (abril 2024)   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D376D84-BCC0-0D0E-03F1-DF8E5A7A4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92" y="0"/>
            <a:ext cx="2418608" cy="148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8D3CB-5AB0-C86A-54E3-0AB0B4925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7514968" cy="1219199"/>
          </a:xfrm>
        </p:spPr>
        <p:txBody>
          <a:bodyPr>
            <a:normAutofit fontScale="90000"/>
          </a:bodyPr>
          <a:lstStyle/>
          <a:p>
            <a:pPr algn="ctr"/>
            <a:br>
              <a:rPr lang="es-ES" sz="4400" b="1" dirty="0">
                <a:solidFill>
                  <a:srgbClr val="FF0000"/>
                </a:solidFill>
              </a:rPr>
            </a:br>
            <a:r>
              <a:rPr lang="es-ES" sz="4400" b="1" dirty="0">
                <a:solidFill>
                  <a:schemeClr val="accent5">
                    <a:lumMod val="75000"/>
                  </a:schemeClr>
                </a:solidFill>
              </a:rPr>
              <a:t>PLA D’ACTUACIÓ 2024</a:t>
            </a:r>
            <a:br>
              <a:rPr lang="es-ES" sz="4400" dirty="0">
                <a:solidFill>
                  <a:schemeClr val="accent5">
                    <a:lumMod val="75000"/>
                  </a:schemeClr>
                </a:solidFill>
              </a:rPr>
            </a:br>
            <a:endParaRPr lang="es-E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812F7-C710-2EDC-7D7B-B57A131A1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448" y="1910687"/>
            <a:ext cx="10031104" cy="4626591"/>
          </a:xfrm>
        </p:spPr>
        <p:txBody>
          <a:bodyPr>
            <a:normAutofit lnSpcReduction="10000"/>
          </a:bodyPr>
          <a:lstStyle/>
          <a:p>
            <a:r>
              <a:rPr lang="es-ES" sz="4400" b="1" dirty="0">
                <a:solidFill>
                  <a:srgbClr val="FF0000"/>
                </a:solidFill>
              </a:rPr>
              <a:t> </a:t>
            </a:r>
            <a:r>
              <a:rPr lang="es-ES" sz="4400" b="1" dirty="0">
                <a:solidFill>
                  <a:schemeClr val="accent5"/>
                </a:solidFill>
              </a:rPr>
              <a:t>FACTORIA DE IDEAS</a:t>
            </a:r>
          </a:p>
          <a:p>
            <a:pPr marL="0" indent="0">
              <a:buNone/>
            </a:pPr>
            <a:r>
              <a:rPr lang="es-ES" sz="3600" b="1" dirty="0"/>
              <a:t>Temas Ciclos propuestos para 2024:</a:t>
            </a:r>
          </a:p>
          <a:p>
            <a:pPr marL="0" indent="0">
              <a:buNone/>
            </a:pPr>
            <a:r>
              <a:rPr lang="es-ES" sz="2800" b="1" dirty="0"/>
              <a:t>VII</a:t>
            </a:r>
            <a:r>
              <a:rPr lang="es-ES" sz="2800" b="1" dirty="0">
                <a:solidFill>
                  <a:schemeClr val="bg2"/>
                </a:solidFill>
              </a:rPr>
              <a:t> </a:t>
            </a:r>
            <a:r>
              <a:rPr lang="es-ES" sz="2800" b="1" dirty="0"/>
              <a:t>ciclo  de </a:t>
            </a:r>
            <a:r>
              <a:rPr lang="es-ES" sz="2800" b="1" dirty="0" err="1"/>
              <a:t>FdI</a:t>
            </a:r>
            <a:r>
              <a:rPr lang="es-ES" sz="2800" b="1" dirty="0"/>
              <a:t> (marzo-mayo) propuestas a decidir por la asamblea, sugerencias de la Junta:</a:t>
            </a:r>
          </a:p>
          <a:p>
            <a:pPr marL="0" indent="0">
              <a:buNone/>
            </a:pPr>
            <a:r>
              <a:rPr lang="es-ES" sz="2600" b="1" dirty="0"/>
              <a:t>- </a:t>
            </a:r>
            <a:r>
              <a:rPr lang="es-ES" sz="2100" dirty="0"/>
              <a:t>Emigración</a:t>
            </a:r>
          </a:p>
          <a:p>
            <a:pPr marL="0" indent="0">
              <a:buNone/>
            </a:pPr>
            <a:r>
              <a:rPr lang="es-ES" sz="2400" b="1" dirty="0"/>
              <a:t>-</a:t>
            </a:r>
            <a:r>
              <a:rPr lang="es-ES" sz="2100" dirty="0"/>
              <a:t>  Situación de los Servicios Sociales en </a:t>
            </a:r>
            <a:r>
              <a:rPr lang="es-ES" sz="2100" dirty="0" err="1"/>
              <a:t>l’H</a:t>
            </a:r>
            <a:endParaRPr lang="es-ES" sz="2100" dirty="0"/>
          </a:p>
          <a:p>
            <a:pPr marL="0" indent="0">
              <a:buNone/>
            </a:pPr>
            <a:r>
              <a:rPr lang="es-ES" sz="2400" b="1" dirty="0"/>
              <a:t>-</a:t>
            </a:r>
            <a:r>
              <a:rPr lang="es-ES" sz="2100" dirty="0"/>
              <a:t> Policía local y seguridad ciudadana.</a:t>
            </a:r>
          </a:p>
          <a:p>
            <a:pPr marL="0" indent="0">
              <a:buNone/>
            </a:pPr>
            <a:r>
              <a:rPr lang="es-ES" sz="2800" b="1" dirty="0"/>
              <a:t>VIII Ciclo de </a:t>
            </a:r>
            <a:r>
              <a:rPr lang="es-ES" sz="2800" b="1" dirty="0" err="1"/>
              <a:t>FdI</a:t>
            </a:r>
            <a:r>
              <a:rPr lang="es-ES" sz="2800" b="1" dirty="0"/>
              <a:t> (junio-noviembre)</a:t>
            </a:r>
          </a:p>
          <a:p>
            <a:pPr marL="0" indent="0">
              <a:buNone/>
            </a:pPr>
            <a:r>
              <a:rPr lang="es-ES" sz="2400" b="1" dirty="0"/>
              <a:t>-</a:t>
            </a:r>
            <a:r>
              <a:rPr lang="es-ES" sz="2100" dirty="0"/>
              <a:t> Sobre feminismo o feminismos del Siglo XXI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D376D84-BCC0-0D0E-03F1-DF8E5A7A4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92" y="0"/>
            <a:ext cx="2418608" cy="148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03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74EDF-0203-DFE5-C829-9471BC2FC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299" y="518984"/>
            <a:ext cx="6424549" cy="827902"/>
          </a:xfrm>
        </p:spPr>
        <p:txBody>
          <a:bodyPr>
            <a:normAutofit/>
          </a:bodyPr>
          <a:lstStyle/>
          <a:p>
            <a:r>
              <a:rPr lang="es-ES" sz="4400" b="1" dirty="0">
                <a:solidFill>
                  <a:schemeClr val="accent4"/>
                </a:solidFill>
              </a:rPr>
              <a:t>PLA D’ACTUACIÓ 2024</a:t>
            </a:r>
            <a:endParaRPr lang="es-ES" dirty="0">
              <a:solidFill>
                <a:schemeClr val="accent4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CBE175-6786-BAF1-31EA-C70281D2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524" y="1927654"/>
            <a:ext cx="9242854" cy="441136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s-ES" dirty="0">
              <a:solidFill>
                <a:srgbClr val="7030A0"/>
              </a:solidFill>
            </a:endParaRPr>
          </a:p>
          <a:p>
            <a:pPr marL="0" indent="0" algn="l">
              <a:buNone/>
            </a:pPr>
            <a:r>
              <a:rPr lang="es-ES" sz="2400" b="1" i="1" u="sng" dirty="0"/>
              <a:t>Participación en Plataformas Ciudadanas:</a:t>
            </a:r>
          </a:p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Espai de Ciutadania.</a:t>
            </a:r>
          </a:p>
          <a:p>
            <a:r>
              <a:rPr lang="es-ES" dirty="0">
                <a:solidFill>
                  <a:srgbClr val="FF0000"/>
                </a:solidFill>
              </a:rPr>
              <a:t>Consell de Ciutat.</a:t>
            </a:r>
          </a:p>
          <a:p>
            <a:r>
              <a:rPr lang="es-ES" dirty="0">
                <a:solidFill>
                  <a:srgbClr val="00B050"/>
                </a:solidFill>
              </a:rPr>
              <a:t>Consell Assessor dels Mitjans de </a:t>
            </a:r>
            <a:r>
              <a:rPr lang="es-ES" dirty="0" err="1">
                <a:solidFill>
                  <a:srgbClr val="00B050"/>
                </a:solidFill>
              </a:rPr>
              <a:t>Comunicació</a:t>
            </a:r>
            <a:r>
              <a:rPr lang="es-ES" dirty="0">
                <a:solidFill>
                  <a:srgbClr val="00B050"/>
                </a:solidFill>
              </a:rPr>
              <a:t> Municipal</a:t>
            </a:r>
          </a:p>
          <a:p>
            <a:r>
              <a:rPr lang="es-ES" dirty="0">
                <a:solidFill>
                  <a:srgbClr val="7A4300"/>
                </a:solidFill>
              </a:rPr>
              <a:t>Consell del </a:t>
            </a:r>
            <a:r>
              <a:rPr lang="es-ES" dirty="0" err="1">
                <a:solidFill>
                  <a:srgbClr val="7A4300"/>
                </a:solidFill>
              </a:rPr>
              <a:t>Districte</a:t>
            </a:r>
            <a:r>
              <a:rPr lang="es-ES" dirty="0">
                <a:solidFill>
                  <a:srgbClr val="7A4300"/>
                </a:solidFill>
              </a:rPr>
              <a:t> I </a:t>
            </a:r>
          </a:p>
          <a:p>
            <a:r>
              <a:rPr lang="es-ES" dirty="0" err="1">
                <a:solidFill>
                  <a:srgbClr val="0070C0"/>
                </a:solidFill>
              </a:rPr>
              <a:t>Taules</a:t>
            </a:r>
            <a:r>
              <a:rPr lang="es-ES" dirty="0">
                <a:solidFill>
                  <a:srgbClr val="0070C0"/>
                </a:solidFill>
              </a:rPr>
              <a:t> de Cultura y </a:t>
            </a:r>
            <a:r>
              <a:rPr lang="es-ES" dirty="0" err="1">
                <a:solidFill>
                  <a:srgbClr val="0070C0"/>
                </a:solidFill>
              </a:rPr>
              <a:t>Serveis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es-ES" dirty="0" err="1">
                <a:solidFill>
                  <a:srgbClr val="0070C0"/>
                </a:solidFill>
              </a:rPr>
              <a:t>Socials</a:t>
            </a:r>
            <a:endParaRPr lang="es-ES" dirty="0">
              <a:solidFill>
                <a:srgbClr val="0070C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D23A1AC-CB98-8452-8D80-F6655A100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92" y="0"/>
            <a:ext cx="2418608" cy="148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1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E1274-65F2-1FCC-332B-BE777DECC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072" y="605060"/>
            <a:ext cx="8911687" cy="1164933"/>
          </a:xfrm>
        </p:spPr>
        <p:txBody>
          <a:bodyPr/>
          <a:lstStyle/>
          <a:p>
            <a:r>
              <a:rPr lang="es-ES" sz="3600" b="1">
                <a:solidFill>
                  <a:schemeClr val="accent4"/>
                </a:solidFill>
              </a:rPr>
              <a:t>PLA D’ACTUACIÓ 2024</a:t>
            </a:r>
            <a:endParaRPr lang="es-ES">
              <a:solidFill>
                <a:schemeClr val="accent4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DB277AD-6F37-8C4F-8772-1632A997A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92" y="0"/>
            <a:ext cx="2418608" cy="1481826"/>
          </a:xfrm>
          <a:prstGeom prst="rect">
            <a:avLst/>
          </a:prstGeom>
        </p:spPr>
      </p:pic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B8664108-DB77-2971-8D1A-BC31C8C55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9063" y="2375053"/>
            <a:ext cx="5425991" cy="4178147"/>
          </a:xfrm>
        </p:spPr>
        <p:txBody>
          <a:bodyPr>
            <a:normAutofit/>
          </a:bodyPr>
          <a:lstStyle/>
          <a:p>
            <a:r>
              <a:rPr lang="es-ES" sz="6000" err="1">
                <a:solidFill>
                  <a:srgbClr val="FF0000"/>
                </a:solidFill>
                <a:latin typeface="Adobe Arabic" panose="02040503050201020203" pitchFamily="18" charset="-78"/>
                <a:ea typeface="Ayuthaya" pitchFamily="2" charset="-34"/>
                <a:cs typeface="Adobe Arabic" panose="02040503050201020203" pitchFamily="18" charset="-78"/>
              </a:rPr>
              <a:t>l’estaca</a:t>
            </a:r>
            <a:r>
              <a:rPr lang="es-ES" sz="6000">
                <a:latin typeface="Adobe Arabic" panose="02040503050201020203" pitchFamily="18" charset="-78"/>
                <a:ea typeface="Ayuthaya" pitchFamily="2" charset="-34"/>
                <a:cs typeface="Adobe Arabic" panose="02040503050201020203" pitchFamily="18" charset="-78"/>
              </a:rPr>
              <a:t>-digital</a:t>
            </a:r>
            <a:endParaRPr lang="es-ES" sz="600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s-ES" sz="2400">
                <a:latin typeface="+mj-lt"/>
                <a:cs typeface="Apple Chancery" panose="03020702040506060504" pitchFamily="66" charset="-79"/>
              </a:rPr>
              <a:t>Fortalecer </a:t>
            </a:r>
            <a:r>
              <a:rPr lang="es-ES" sz="2400" err="1">
                <a:latin typeface="+mj-lt"/>
                <a:cs typeface="Apple Chancery" panose="03020702040506060504" pitchFamily="66" charset="-79"/>
              </a:rPr>
              <a:t>l’estaca</a:t>
            </a:r>
            <a:endParaRPr lang="es-ES" sz="2400">
              <a:latin typeface="+mj-lt"/>
              <a:cs typeface="Apple Chancery" panose="03020702040506060504" pitchFamily="66" charset="-79"/>
            </a:endParaRPr>
          </a:p>
          <a:p>
            <a:r>
              <a:rPr lang="es-ES" sz="2400">
                <a:solidFill>
                  <a:schemeClr val="tx1"/>
                </a:solidFill>
                <a:latin typeface="+mj-lt"/>
                <a:cs typeface="Apple Chancery" panose="03020702040506060504" pitchFamily="66" charset="-79"/>
              </a:rPr>
              <a:t>Seguir colaborando con Catalunya Digital</a:t>
            </a:r>
            <a:endParaRPr lang="es-ES" sz="24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474DCD3-945A-D030-4137-F69667C09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71" y="1511201"/>
            <a:ext cx="5425992" cy="504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6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E1274-65F2-1FCC-332B-BE777DECC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917" y="624111"/>
            <a:ext cx="6901933" cy="857716"/>
          </a:xfrm>
        </p:spPr>
        <p:txBody>
          <a:bodyPr/>
          <a:lstStyle/>
          <a:p>
            <a:r>
              <a:rPr lang="es-ES" sz="3600" b="1">
                <a:solidFill>
                  <a:schemeClr val="accent4"/>
                </a:solidFill>
              </a:rPr>
              <a:t>PLA D’ACTUACIÓ 2024</a:t>
            </a:r>
            <a:endParaRPr lang="es-ES">
              <a:solidFill>
                <a:schemeClr val="accent4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875DAD-9E3C-5196-CA21-D5653DD72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1" y="1481826"/>
            <a:ext cx="10383416" cy="4918975"/>
          </a:xfrm>
        </p:spPr>
        <p:txBody>
          <a:bodyPr>
            <a:normAutofit/>
          </a:bodyPr>
          <a:lstStyle/>
          <a:p>
            <a:r>
              <a:rPr lang="es-ES" sz="1800" b="1" dirty="0">
                <a:solidFill>
                  <a:schemeClr val="tx1"/>
                </a:solidFill>
              </a:rPr>
              <a:t>PRESENTACIÓN Y DISTRIBUCIÓN DEL LIBRO ANUAL:</a:t>
            </a:r>
          </a:p>
          <a:p>
            <a:r>
              <a:rPr lang="es-ES" dirty="0"/>
              <a:t>El próximo año con motivo del 45 aniversario de la apertura del Centro Municipal de Planificación Familiar, el libro del 2024 explicará la historia de este servicio.</a:t>
            </a:r>
          </a:p>
          <a:p>
            <a:r>
              <a:rPr lang="es-ES" dirty="0"/>
              <a:t>Como cada año la Junta se ocupará:</a:t>
            </a:r>
          </a:p>
          <a:p>
            <a:pPr marL="342900" indent="-342900">
              <a:buFontTx/>
              <a:buChar char="-"/>
            </a:pPr>
            <a:r>
              <a:rPr lang="es-ES" sz="1800" b="1" dirty="0"/>
              <a:t>Edición y distribución entre los socios de la entidad</a:t>
            </a:r>
          </a:p>
          <a:p>
            <a:pPr marL="342900" indent="-342900">
              <a:buFontTx/>
              <a:buChar char="-"/>
            </a:pPr>
            <a:endParaRPr lang="es-ES" sz="1800" b="1" dirty="0"/>
          </a:p>
          <a:p>
            <a:pPr marL="342900" indent="-342900">
              <a:buFontTx/>
              <a:buChar char="-"/>
            </a:pPr>
            <a:r>
              <a:rPr lang="es-ES" sz="1800" b="1" dirty="0"/>
              <a:t>Distribución en las librerías de la ciudad del libro para la ciudadanía en general</a:t>
            </a:r>
          </a:p>
          <a:p>
            <a:pPr marL="342900" indent="-342900">
              <a:buFontTx/>
              <a:buChar char="-"/>
            </a:pPr>
            <a:endParaRPr lang="es-ES" sz="1800" b="1" dirty="0"/>
          </a:p>
          <a:p>
            <a:pPr marL="342900" indent="-342900">
              <a:buFontTx/>
              <a:buChar char="-"/>
            </a:pPr>
            <a:r>
              <a:rPr lang="es-ES" sz="1800" b="1" dirty="0"/>
              <a:t>Presentación presencial del libro para los socios en el último trimestre del 2024</a:t>
            </a:r>
          </a:p>
          <a:p>
            <a:pPr marL="342900" indent="-342900">
              <a:buFontTx/>
              <a:buChar char="-"/>
            </a:pPr>
            <a:endParaRPr lang="es-ES" sz="1800" b="1" dirty="0"/>
          </a:p>
          <a:p>
            <a:pPr marL="342900" indent="-342900">
              <a:buFontTx/>
              <a:buChar char="-"/>
            </a:pPr>
            <a:r>
              <a:rPr lang="es-ES" sz="1800" b="1" dirty="0"/>
              <a:t>Divulgación del Libro. En charlas en centros cívicos y librerías de la ciudad</a:t>
            </a: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DB277AD-6F37-8C4F-8772-1632A997A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92" y="0"/>
            <a:ext cx="2418608" cy="148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91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C1667-CC83-6893-85D5-82948AB3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624110"/>
            <a:ext cx="5393093" cy="1280890"/>
          </a:xfrm>
        </p:spPr>
        <p:txBody>
          <a:bodyPr/>
          <a:lstStyle/>
          <a:p>
            <a:r>
              <a:rPr lang="es-ES" sz="3600" b="1" dirty="0">
                <a:solidFill>
                  <a:srgbClr val="FF0000"/>
                </a:solidFill>
              </a:rPr>
              <a:t>PLA D’ACTUACIÓ 2024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79274B-BC19-3109-75F3-AC7D689A8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 err="1"/>
              <a:t>Fill</a:t>
            </a:r>
            <a:r>
              <a:rPr lang="es-ES" sz="2400" b="1" dirty="0"/>
              <a:t>/</a:t>
            </a:r>
            <a:r>
              <a:rPr lang="es-ES" sz="2400" b="1" dirty="0" err="1"/>
              <a:t>Filla</a:t>
            </a:r>
            <a:r>
              <a:rPr lang="es-ES" sz="2400" b="1" dirty="0"/>
              <a:t>  Insurrecte/a predilecte/a de </a:t>
            </a:r>
            <a:r>
              <a:rPr lang="es-ES" sz="2400" b="1" dirty="0" err="1"/>
              <a:t>l’H</a:t>
            </a:r>
            <a:r>
              <a:rPr lang="es-ES" sz="2400" b="1" dirty="0"/>
              <a:t> </a:t>
            </a:r>
          </a:p>
          <a:p>
            <a:r>
              <a:rPr lang="es-ES" sz="2400" b="1" dirty="0"/>
              <a:t>El 9 de febrero de 2024 está prevista la cena de Gala de la 2ª edición de la </a:t>
            </a:r>
            <a:r>
              <a:rPr lang="es-ES" sz="2400" b="1" dirty="0" err="1"/>
              <a:t>Nit</a:t>
            </a:r>
            <a:r>
              <a:rPr lang="es-ES" sz="2400" b="1" dirty="0"/>
              <a:t> dels Insurrectes en el Hotel Porta Fira.</a:t>
            </a:r>
          </a:p>
          <a:p>
            <a:r>
              <a:rPr lang="es-ES" sz="2400" b="1" dirty="0"/>
              <a:t>Los homenajeados/as este año serán:</a:t>
            </a:r>
          </a:p>
          <a:p>
            <a:pPr>
              <a:buFontTx/>
              <a:buChar char="-"/>
            </a:pPr>
            <a:r>
              <a:rPr lang="es-ES" sz="2400" b="1" dirty="0"/>
              <a:t>Póstumo: Mateo Revilla</a:t>
            </a:r>
          </a:p>
          <a:p>
            <a:pPr>
              <a:buFontTx/>
              <a:buChar char="-"/>
            </a:pPr>
            <a:r>
              <a:rPr lang="es-ES" sz="2400" b="1" dirty="0"/>
              <a:t>Entidad: No </a:t>
            </a:r>
            <a:r>
              <a:rPr lang="es-ES" sz="2400" b="1" dirty="0" err="1"/>
              <a:t>més</a:t>
            </a:r>
            <a:r>
              <a:rPr lang="es-ES" sz="2400" b="1" dirty="0"/>
              <a:t> blocs</a:t>
            </a:r>
          </a:p>
          <a:p>
            <a:pPr>
              <a:buFontTx/>
              <a:buChar char="-"/>
            </a:pPr>
            <a:r>
              <a:rPr lang="es-ES" sz="2400" b="1" dirty="0"/>
              <a:t>Persona: Clara Parramón</a:t>
            </a:r>
          </a:p>
          <a:p>
            <a:endParaRPr lang="es-ES" sz="2400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B411EF-87F4-14E3-0405-8C3658EFE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92" y="0"/>
            <a:ext cx="2418608" cy="148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44811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{38B3D058-4CED-1D40-9165-D5A044E4B55F}tf10001069</Template>
  <TotalTime>1012</TotalTime>
  <Words>322</Words>
  <Application>Microsoft Macintosh PowerPoint</Application>
  <PresentationFormat>Panorámica</PresentationFormat>
  <Paragraphs>49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Adobe Arabic</vt:lpstr>
      <vt:lpstr>Arial</vt:lpstr>
      <vt:lpstr>Century Gothic</vt:lpstr>
      <vt:lpstr>Wingdings 3</vt:lpstr>
      <vt:lpstr>Espiral</vt:lpstr>
      <vt:lpstr>PLA D’ACTUACIÓ 2024</vt:lpstr>
      <vt:lpstr> PLA D’ACTUACIÓ 2024 </vt:lpstr>
      <vt:lpstr> PLA D’ACTUACIÓ 2024 </vt:lpstr>
      <vt:lpstr>PLA D’ACTUACIÓ 2024</vt:lpstr>
      <vt:lpstr>PLA D’ACTUACIÓ 2024</vt:lpstr>
      <vt:lpstr>PLA D’ACTUACIÓ 2024</vt:lpstr>
      <vt:lpstr>PLA D’ACTUACIÓ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 D’ACTUACIÓ 2024</dc:title>
  <dc:creator>Microsoft Office User</dc:creator>
  <cp:lastModifiedBy>Microsoft Office User</cp:lastModifiedBy>
  <cp:revision>3</cp:revision>
  <dcterms:created xsi:type="dcterms:W3CDTF">2023-12-17T16:39:19Z</dcterms:created>
  <dcterms:modified xsi:type="dcterms:W3CDTF">2023-12-18T15:56:40Z</dcterms:modified>
</cp:coreProperties>
</file>